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07" r:id="rId3"/>
    <p:sldId id="404" r:id="rId5"/>
    <p:sldId id="516" r:id="rId6"/>
    <p:sldId id="518" r:id="rId7"/>
    <p:sldId id="517" r:id="rId8"/>
    <p:sldId id="601" r:id="rId9"/>
    <p:sldId id="519" r:id="rId10"/>
    <p:sldId id="520" r:id="rId11"/>
    <p:sldId id="521" r:id="rId12"/>
    <p:sldId id="522" r:id="rId13"/>
    <p:sldId id="523" r:id="rId14"/>
    <p:sldId id="524" r:id="rId15"/>
    <p:sldId id="525" r:id="rId16"/>
    <p:sldId id="527" r:id="rId17"/>
    <p:sldId id="528" r:id="rId18"/>
    <p:sldId id="529" r:id="rId19"/>
    <p:sldId id="530" r:id="rId20"/>
    <p:sldId id="531" r:id="rId21"/>
    <p:sldId id="544" r:id="rId22"/>
    <p:sldId id="545" r:id="rId23"/>
    <p:sldId id="546" r:id="rId24"/>
    <p:sldId id="547" r:id="rId25"/>
    <p:sldId id="548" r:id="rId26"/>
    <p:sldId id="550" r:id="rId27"/>
    <p:sldId id="553" r:id="rId28"/>
    <p:sldId id="593" r:id="rId29"/>
    <p:sldId id="594" r:id="rId30"/>
    <p:sldId id="572" r:id="rId31"/>
    <p:sldId id="573" r:id="rId32"/>
    <p:sldId id="574" r:id="rId33"/>
    <p:sldId id="575" r:id="rId34"/>
    <p:sldId id="576" r:id="rId35"/>
    <p:sldId id="577" r:id="rId36"/>
    <p:sldId id="578" r:id="rId37"/>
    <p:sldId id="556" r:id="rId38"/>
    <p:sldId id="588" r:id="rId39"/>
    <p:sldId id="589" r:id="rId40"/>
    <p:sldId id="590" r:id="rId41"/>
    <p:sldId id="597" r:id="rId42"/>
    <p:sldId id="580" r:id="rId43"/>
    <p:sldId id="596" r:id="rId44"/>
    <p:sldId id="581" r:id="rId45"/>
    <p:sldId id="582" r:id="rId46"/>
    <p:sldId id="559" r:id="rId47"/>
    <p:sldId id="560" r:id="rId48"/>
    <p:sldId id="561" r:id="rId49"/>
    <p:sldId id="562" r:id="rId50"/>
    <p:sldId id="563" r:id="rId51"/>
    <p:sldId id="564" r:id="rId52"/>
    <p:sldId id="565" r:id="rId53"/>
    <p:sldId id="566" r:id="rId54"/>
    <p:sldId id="567" r:id="rId55"/>
    <p:sldId id="569" r:id="rId56"/>
    <p:sldId id="570" r:id="rId57"/>
    <p:sldId id="600" r:id="rId58"/>
    <p:sldId id="585" r:id="rId59"/>
    <p:sldId id="571" r:id="rId60"/>
    <p:sldId id="587" r:id="rId61"/>
  </p:sldIdLst>
  <p:sldSz cx="12192000" cy="6858000"/>
  <p:notesSz cx="7102475" cy="102330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孙廷展" initials="孙廷展" lastIdx="13" clrIdx="0"/>
  <p:cmAuthor id="2" name="Sun TingZhan" initials="STZ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C3F6"/>
    <a:srgbClr val="004098"/>
    <a:srgbClr val="FF9B09"/>
    <a:srgbClr val="FF9900"/>
    <a:srgbClr val="F79D53"/>
    <a:srgbClr val="E79629"/>
    <a:srgbClr val="554C8E"/>
    <a:srgbClr val="F2B27E"/>
    <a:srgbClr val="FFDD71"/>
    <a:srgbClr val="EAE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9" autoAdjust="0"/>
    <p:restoredTop sz="81106" autoAdjust="0"/>
  </p:normalViewPr>
  <p:slideViewPr>
    <p:cSldViewPr showGuides="1">
      <p:cViewPr varScale="1">
        <p:scale>
          <a:sx n="63" d="100"/>
          <a:sy n="63" d="100"/>
        </p:scale>
        <p:origin x="12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5" Type="http://schemas.openxmlformats.org/officeDocument/2006/relationships/commentAuthors" Target="commentAuthors.xml"/><Relationship Id="rId64" Type="http://schemas.openxmlformats.org/officeDocument/2006/relationships/tableStyles" Target="tableStyles.xml"/><Relationship Id="rId63" Type="http://schemas.openxmlformats.org/officeDocument/2006/relationships/viewProps" Target="viewProps.xml"/><Relationship Id="rId62" Type="http://schemas.openxmlformats.org/officeDocument/2006/relationships/presProps" Target="presProps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A4954896-C78F-4211-BF99-069D9B4ECBEC}" type="datetimeFigureOut">
              <a:rPr lang="en-US" smtClean="0"/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BC01693C-3486-451A-8811-BAA4F17CD5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1693C-3486-451A-8811-BAA4F17CD58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1693C-3486-451A-8811-BAA4F17CD58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1693C-3486-451A-8811-BAA4F17CD58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1693C-3486-451A-8811-BAA4F17CD58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1693C-3486-451A-8811-BAA4F17CD58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1693C-3486-451A-8811-BAA4F17CD58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1693C-3486-451A-8811-BAA4F17CD58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1693C-3486-451A-8811-BAA4F17CD58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1693C-3486-451A-8811-BAA4F17CD58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1693C-3486-451A-8811-BAA4F17CD58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1693C-3486-451A-8811-BAA4F17CD58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1693C-3486-451A-8811-BAA4F17CD58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1693C-3486-451A-8811-BAA4F17CD58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1693C-3486-451A-8811-BAA4F17CD58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1693C-3486-451A-8811-BAA4F17CD58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1693C-3486-451A-8811-BAA4F17CD58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1693C-3486-451A-8811-BAA4F17CD58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1693C-3486-451A-8811-BAA4F17CD58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FB5B-49F7-4AAA-B137-F6C60ACE97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3727-0133-413D-B651-7BEFEEF92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FB5B-49F7-4AAA-B137-F6C60ACE97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3727-0133-413D-B651-7BEFEEF92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FB5B-49F7-4AAA-B137-F6C60ACE97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3727-0133-413D-B651-7BEFEEF92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46050"/>
          </a:xfrm>
        </p:spPr>
        <p:txBody>
          <a:bodyPr/>
          <a:lstStyle>
            <a:lvl1pPr algn="l"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09600" y="1052741"/>
            <a:ext cx="10972800" cy="507342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FB5B-49F7-4AAA-B137-F6C60ACE97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3727-0133-413D-B651-7BEFEEF92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FB5B-49F7-4AAA-B137-F6C60ACE97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3727-0133-413D-B651-7BEFEEF92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8058"/>
          </a:xfrm>
        </p:spPr>
        <p:txBody>
          <a:bodyPr/>
          <a:lstStyle>
            <a:lvl1pPr algn="l"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09600" y="1052741"/>
            <a:ext cx="53848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97600" y="1052741"/>
            <a:ext cx="53848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FB5B-49F7-4AAA-B137-F6C60ACE97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3727-0133-413D-B651-7BEFEEF92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FB5B-49F7-4AAA-B137-F6C60ACE97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3727-0133-413D-B651-7BEFEEF92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FB5B-49F7-4AAA-B137-F6C60ACE97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3727-0133-413D-B651-7BEFEEF92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FB5B-49F7-4AAA-B137-F6C60ACE97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3727-0133-413D-B651-7BEFEEF92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FB5B-49F7-4AAA-B137-F6C60ACE97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3727-0133-413D-B651-7BEFEEF92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FB5B-49F7-4AAA-B137-F6C60ACE97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3727-0133-413D-B651-7BEFEEF92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7FB5B-49F7-4AAA-B137-F6C60ACE97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E3727-0133-413D-B651-7BEFEEF92EC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hyperlink" Target="http://ip:8080/itms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5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07568" y="1268763"/>
            <a:ext cx="6984776" cy="1470025"/>
          </a:xfrm>
        </p:spPr>
        <p:txBody>
          <a:bodyPr>
            <a:noAutofit/>
          </a:bodyPr>
          <a:lstStyle/>
          <a:p>
            <a:pPr algn="ctr"/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网管功能介绍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副标题 2"/>
          <p:cNvSpPr txBox="1"/>
          <p:nvPr/>
        </p:nvSpPr>
        <p:spPr>
          <a:xfrm>
            <a:off x="8453455" y="5661248"/>
            <a:ext cx="1857388" cy="482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李锦忠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2025-03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配置管理</a:t>
            </a:r>
            <a:r>
              <a:rPr lang="en-US" altLang="zh-CN" dirty="0"/>
              <a:t>—</a:t>
            </a:r>
            <a:r>
              <a:rPr lang="zh-CN" altLang="en-US" dirty="0"/>
              <a:t>配置参数名称查询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获取参数名称完成</a:t>
            </a:r>
            <a:endParaRPr lang="en-US" altLang="zh-CN" sz="2400" dirty="0" smtClean="0"/>
          </a:p>
          <a:p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180" y="1651000"/>
            <a:ext cx="10061575" cy="4594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配置管理</a:t>
            </a:r>
            <a:r>
              <a:rPr lang="en-US" altLang="zh-CN" dirty="0"/>
              <a:t>—</a:t>
            </a:r>
            <a:r>
              <a:rPr lang="zh-CN" altLang="en-US" dirty="0" smtClean="0"/>
              <a:t>配置</a:t>
            </a:r>
            <a:r>
              <a:rPr lang="zh-CN" altLang="en-US" dirty="0"/>
              <a:t>参数值查询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在获取参数名后，可以进一步获取参数值</a:t>
            </a:r>
            <a:endParaRPr lang="en-US" altLang="zh-CN" sz="2400" dirty="0" smtClean="0"/>
          </a:p>
          <a:p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675" y="1768475"/>
            <a:ext cx="9882505" cy="4691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配置管理</a:t>
            </a:r>
            <a:r>
              <a:rPr lang="en-US" altLang="zh-CN" dirty="0"/>
              <a:t>—</a:t>
            </a:r>
            <a:r>
              <a:rPr lang="zh-CN" altLang="en-US" dirty="0"/>
              <a:t>配置参数值查询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/>
              <a:t>参数设置历史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1860" y="1557020"/>
            <a:ext cx="8268970" cy="456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5825" y="274638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配置管理</a:t>
            </a:r>
            <a:r>
              <a:rPr lang="en-US" altLang="zh-CN" dirty="0"/>
              <a:t>—</a:t>
            </a:r>
            <a:r>
              <a:rPr lang="zh-CN" altLang="en-US" dirty="0" smtClean="0"/>
              <a:t>配置</a:t>
            </a:r>
            <a:r>
              <a:rPr lang="zh-CN" altLang="en-US" dirty="0"/>
              <a:t>参数值修改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方法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（</a:t>
            </a:r>
            <a:r>
              <a:rPr lang="zh-CN" altLang="en-US" sz="2400" dirty="0"/>
              <a:t>适用于</a:t>
            </a:r>
            <a:r>
              <a:rPr lang="zh-CN" altLang="en-US" sz="2400" dirty="0" smtClean="0"/>
              <a:t>单个基站的参数配置）：</a:t>
            </a:r>
            <a:endParaRPr lang="en-US" altLang="zh-CN" sz="2400" dirty="0" smtClean="0"/>
          </a:p>
          <a:p>
            <a:r>
              <a:rPr lang="zh-CN" altLang="en-US" sz="2400" dirty="0" smtClean="0"/>
              <a:t>在获取参数名称后，进一步可以修改参数值</a:t>
            </a:r>
            <a:endParaRPr lang="en-US" altLang="zh-CN" sz="2400" dirty="0" smtClean="0"/>
          </a:p>
          <a:p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180" y="1988820"/>
            <a:ext cx="8882380" cy="4056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配置管理</a:t>
            </a:r>
            <a:r>
              <a:rPr lang="en-US" altLang="zh-CN" dirty="0"/>
              <a:t>—</a:t>
            </a:r>
            <a:r>
              <a:rPr lang="zh-CN" altLang="en-US" dirty="0"/>
              <a:t>配置参数值修改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方法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（适用于批量修改参数</a:t>
            </a:r>
            <a:r>
              <a:rPr lang="en-US" altLang="zh-CN" sz="2400" dirty="0" smtClean="0"/>
              <a:t>-</a:t>
            </a:r>
            <a:r>
              <a:rPr lang="zh-CN" altLang="en-US" sz="2400" dirty="0" smtClean="0"/>
              <a:t>节点新增，删除相同地方）：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/>
              <a:t>1</a:t>
            </a:r>
            <a:r>
              <a:rPr lang="zh-CN" altLang="en-US" sz="2400" dirty="0" smtClean="0"/>
              <a:t>，添加通用参数模版</a:t>
            </a:r>
            <a:endParaRPr lang="en-US" altLang="zh-CN" sz="2400" dirty="0" smtClean="0"/>
          </a:p>
          <a:p>
            <a:pPr marL="0" indent="0">
              <a:buNone/>
            </a:pP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280" y="2204720"/>
            <a:ext cx="10366375" cy="389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配置管理</a:t>
            </a:r>
            <a:r>
              <a:rPr lang="en-US" altLang="zh-CN" dirty="0"/>
              <a:t>—</a:t>
            </a:r>
            <a:r>
              <a:rPr lang="zh-CN" altLang="en-US" dirty="0"/>
              <a:t>配置参数值修改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点击添加新模版</a:t>
            </a:r>
            <a:endParaRPr lang="en-US" altLang="zh-CN" sz="2400" dirty="0" smtClean="0"/>
          </a:p>
          <a:p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280" y="1628775"/>
            <a:ext cx="11341735" cy="4632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配置管理</a:t>
            </a:r>
            <a:r>
              <a:rPr lang="en-US" altLang="zh-CN" dirty="0"/>
              <a:t>—</a:t>
            </a:r>
            <a:r>
              <a:rPr lang="zh-CN" altLang="en-US" dirty="0"/>
              <a:t>配置参数值修改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r>
              <a:rPr lang="zh-CN" altLang="en-US" sz="2400" dirty="0" smtClean="0"/>
              <a:t>，通用模版保存好后，点击添加新任务</a:t>
            </a:r>
            <a:endParaRPr lang="en-US" altLang="zh-CN" sz="2400" dirty="0" smtClean="0"/>
          </a:p>
          <a:p>
            <a:r>
              <a:rPr lang="zh-CN" altLang="en-US" sz="2400" dirty="0" smtClean="0"/>
              <a:t>选择刚刚保存的模版，点击选择模版</a:t>
            </a:r>
            <a:endParaRPr lang="en-US" altLang="zh-CN" sz="2400" dirty="0" smtClean="0"/>
          </a:p>
          <a:p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280" y="2277110"/>
            <a:ext cx="9752965" cy="3791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配置管理</a:t>
            </a:r>
            <a:r>
              <a:rPr lang="en-US" altLang="zh-CN" dirty="0"/>
              <a:t>—</a:t>
            </a:r>
            <a:r>
              <a:rPr lang="zh-CN" altLang="en-US" dirty="0"/>
              <a:t>配置参数值修改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编辑任务信息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425" y="2204720"/>
            <a:ext cx="10584815" cy="3858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配置管理</a:t>
            </a:r>
            <a:r>
              <a:rPr lang="en-US" altLang="zh-CN" dirty="0"/>
              <a:t>—</a:t>
            </a:r>
            <a:r>
              <a:rPr lang="zh-CN" altLang="en-US" dirty="0"/>
              <a:t>配置参数值修改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参数值修改结果：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325" y="1917065"/>
            <a:ext cx="9522460" cy="356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性能</a:t>
            </a:r>
            <a:r>
              <a:rPr lang="zh-CN" altLang="en-US" dirty="0" smtClean="0"/>
              <a:t>数据管理</a:t>
            </a:r>
            <a:r>
              <a:rPr lang="en-US" altLang="zh-CN" dirty="0" smtClean="0"/>
              <a:t>—</a:t>
            </a:r>
            <a:r>
              <a:rPr lang="zh-CN" altLang="en-US" dirty="0"/>
              <a:t>性能测量任务定制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，</a:t>
            </a:r>
            <a:r>
              <a:rPr lang="zh-CN" altLang="en-US" sz="2400" dirty="0" smtClean="0"/>
              <a:t>添加性能参数模版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180" y="1845310"/>
            <a:ext cx="11453495" cy="4484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51384" y="188640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目录</a:t>
            </a:r>
            <a:endParaRPr lang="en-US" altLang="zh-CN" sz="2400" dirty="0"/>
          </a:p>
        </p:txBody>
      </p:sp>
      <p:sp>
        <p:nvSpPr>
          <p:cNvPr id="13" name="TextBox 7"/>
          <p:cNvSpPr txBox="1"/>
          <p:nvPr/>
        </p:nvSpPr>
        <p:spPr>
          <a:xfrm>
            <a:off x="551384" y="1124744"/>
            <a:ext cx="38164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 smtClean="0"/>
              <a:t>环境准备</a:t>
            </a:r>
            <a:endParaRPr lang="en-US" altLang="zh-CN" sz="20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 smtClean="0"/>
              <a:t>配置管理</a:t>
            </a:r>
            <a:endParaRPr lang="en-US" altLang="zh-CN" sz="20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/>
              <a:t>性能</a:t>
            </a:r>
            <a:r>
              <a:rPr lang="zh-CN" altLang="en-US" sz="2000" dirty="0" smtClean="0"/>
              <a:t>数据管理</a:t>
            </a:r>
            <a:endParaRPr lang="en-US" altLang="zh-CN" sz="20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/>
              <a:t>告警</a:t>
            </a:r>
            <a:r>
              <a:rPr lang="zh-CN" altLang="en-US" sz="2000" dirty="0" smtClean="0"/>
              <a:t>管理</a:t>
            </a:r>
            <a:endParaRPr lang="en-US" altLang="zh-CN" sz="20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/>
              <a:t>设备</a:t>
            </a:r>
            <a:r>
              <a:rPr lang="zh-CN" altLang="en-US" sz="2000" dirty="0" smtClean="0"/>
              <a:t>维护</a:t>
            </a:r>
            <a:endParaRPr lang="en-US" altLang="zh-CN" sz="20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 smtClean="0"/>
              <a:t>日志管理</a:t>
            </a:r>
            <a:endParaRPr lang="en-US" altLang="zh-CN" sz="20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000" dirty="0" smtClean="0"/>
              <a:t>MR</a:t>
            </a:r>
            <a:r>
              <a:rPr lang="zh-CN" altLang="en-US" sz="2000" dirty="0" smtClean="0"/>
              <a:t>无线测量</a:t>
            </a:r>
            <a:endParaRPr lang="en-US" altLang="zh-CN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性能数据管理</a:t>
            </a:r>
            <a:r>
              <a:rPr lang="en-US" altLang="zh-CN" dirty="0" smtClean="0"/>
              <a:t>—</a:t>
            </a:r>
            <a:r>
              <a:rPr lang="zh-CN" altLang="en-US" dirty="0"/>
              <a:t>性能测量任务定制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，编辑模版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1917065"/>
            <a:ext cx="9919335" cy="416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性能数据管理</a:t>
            </a:r>
            <a:r>
              <a:rPr lang="en-US" altLang="zh-CN" dirty="0" smtClean="0"/>
              <a:t>—</a:t>
            </a:r>
            <a:r>
              <a:rPr lang="zh-CN" altLang="en-US" dirty="0"/>
              <a:t>性能测量任务定制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，添加新任务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7715" y="2132965"/>
            <a:ext cx="10100945" cy="3680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性能数据管理</a:t>
            </a:r>
            <a:r>
              <a:rPr lang="en-US" altLang="zh-CN" dirty="0"/>
              <a:t>—</a:t>
            </a:r>
            <a:r>
              <a:rPr lang="zh-CN" altLang="en-US" dirty="0"/>
              <a:t>性能测量任务定制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编辑任务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425" y="2132965"/>
            <a:ext cx="10728325" cy="3592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性能数据管理</a:t>
            </a:r>
            <a:r>
              <a:rPr lang="en-US" altLang="zh-CN" dirty="0"/>
              <a:t>—</a:t>
            </a:r>
            <a:r>
              <a:rPr lang="zh-CN" altLang="en-US" dirty="0"/>
              <a:t>性能测量任务定制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下配结果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325" y="1917065"/>
            <a:ext cx="10080625" cy="4123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性能数据管理</a:t>
            </a:r>
            <a:r>
              <a:rPr lang="en-US" altLang="zh-CN" dirty="0" smtClean="0"/>
              <a:t>—</a:t>
            </a:r>
            <a:r>
              <a:rPr lang="zh-CN" altLang="en-US" dirty="0"/>
              <a:t>性能数据文件定时上传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查看</a:t>
            </a:r>
            <a:r>
              <a:rPr lang="en-US" altLang="zh-CN" dirty="0" smtClean="0"/>
              <a:t>pm</a:t>
            </a:r>
            <a:r>
              <a:rPr lang="zh-CN" altLang="en-US" dirty="0" smtClean="0"/>
              <a:t>文件，可以在网页上下载</a:t>
            </a:r>
            <a:r>
              <a:rPr lang="en-US" altLang="zh-CN" dirty="0" smtClean="0"/>
              <a:t>pm</a:t>
            </a:r>
            <a:r>
              <a:rPr lang="zh-CN" altLang="en-US" dirty="0" smtClean="0"/>
              <a:t>文件</a:t>
            </a:r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7080" y="2060575"/>
            <a:ext cx="10436225" cy="3890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性能数据管理</a:t>
            </a:r>
            <a:r>
              <a:rPr lang="en-US" altLang="zh-CN" dirty="0"/>
              <a:t>—</a:t>
            </a:r>
            <a:r>
              <a:rPr lang="zh-CN" altLang="en-US" dirty="0"/>
              <a:t>性能统计数据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 smtClean="0"/>
              <a:t>，</a:t>
            </a:r>
            <a:r>
              <a:rPr lang="zh-CN" altLang="en-US" sz="2400" dirty="0" smtClean="0"/>
              <a:t>查看统计数据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380" y="1988820"/>
            <a:ext cx="11444605" cy="3849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性能数据管理</a:t>
            </a:r>
            <a:r>
              <a:rPr lang="en-US" altLang="zh-CN" dirty="0" smtClean="0"/>
              <a:t>—</a:t>
            </a:r>
            <a:r>
              <a:rPr lang="zh-CN" altLang="en-US" dirty="0" smtClean="0"/>
              <a:t>性能统计数据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 smtClean="0"/>
              <a:t>，网管支持自定义添加和编辑计算公式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425" y="2060575"/>
            <a:ext cx="10694670" cy="3787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性能数据管理</a:t>
            </a:r>
            <a:r>
              <a:rPr lang="en-US" altLang="zh-CN" dirty="0"/>
              <a:t>—</a:t>
            </a:r>
            <a:r>
              <a:rPr lang="zh-CN" altLang="en-US" dirty="0"/>
              <a:t>性能统计数据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 smtClean="0"/>
              <a:t>Counter</a:t>
            </a:r>
            <a:r>
              <a:rPr lang="zh-CN" altLang="en-US" sz="2000" dirty="0" smtClean="0"/>
              <a:t>用中括号括起来后参与运算，比如</a:t>
            </a:r>
            <a:endParaRPr lang="en-US" altLang="zh-CN" sz="2000" dirty="0" smtClean="0"/>
          </a:p>
          <a:p>
            <a:r>
              <a:rPr lang="en-US" altLang="zh-CN" sz="2000" dirty="0"/>
              <a:t>[HO.SuccOutInterEnbX2.2]/[HO.AttOutInterEnbX2.2]*100</a:t>
            </a:r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7125" y="1845310"/>
            <a:ext cx="5725160" cy="4425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性能数据管理</a:t>
            </a:r>
            <a:r>
              <a:rPr lang="en-US" altLang="zh-CN" dirty="0"/>
              <a:t>—</a:t>
            </a:r>
            <a:r>
              <a:rPr lang="zh-CN" altLang="en-US" dirty="0" smtClean="0"/>
              <a:t>性能</a:t>
            </a:r>
            <a:r>
              <a:rPr lang="zh-CN" altLang="en-US" dirty="0"/>
              <a:t>报表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添加性能报表模版</a:t>
            </a:r>
            <a:endParaRPr lang="en-US" altLang="zh-CN" sz="2400" dirty="0" smtClean="0"/>
          </a:p>
          <a:p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180" y="2091055"/>
            <a:ext cx="10927715" cy="403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性能数据管理</a:t>
            </a:r>
            <a:r>
              <a:rPr lang="en-US" altLang="zh-CN" dirty="0"/>
              <a:t>—</a:t>
            </a:r>
            <a:r>
              <a:rPr lang="zh-CN" altLang="en-US" dirty="0"/>
              <a:t>性能报表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编辑性能报表模版，选中要形成报表的数据</a:t>
            </a:r>
            <a:endParaRPr lang="en-US" altLang="zh-CN" sz="2400" dirty="0" smtClean="0"/>
          </a:p>
          <a:p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325" y="1628775"/>
            <a:ext cx="9959340" cy="4529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环境准备</a:t>
            </a:r>
            <a:r>
              <a:rPr lang="en-US" altLang="zh-CN" dirty="0" smtClean="0"/>
              <a:t>—</a:t>
            </a:r>
            <a:r>
              <a:rPr lang="zh-CN" altLang="en-US" dirty="0" smtClean="0"/>
              <a:t>登陆网管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dirty="0" smtClean="0"/>
              <a:t>请使用谷歌浏览器访问网管</a:t>
            </a:r>
            <a:r>
              <a:rPr lang="en-US" altLang="zh-CN" sz="2000" dirty="0" smtClean="0"/>
              <a:t>WEB</a:t>
            </a:r>
            <a:endParaRPr lang="en-US" altLang="zh-CN" sz="2000" dirty="0" smtClean="0"/>
          </a:p>
          <a:p>
            <a:r>
              <a:rPr lang="zh-CN" altLang="en-US" sz="2000" dirty="0"/>
              <a:t>网</a:t>
            </a:r>
            <a:r>
              <a:rPr lang="zh-CN" altLang="en-US" sz="2000" dirty="0" smtClean="0"/>
              <a:t>管地址：</a:t>
            </a:r>
            <a:r>
              <a:rPr lang="en-US" altLang="zh-CN" sz="2000" dirty="0" smtClean="0">
                <a:hlinkClick r:id="rId1"/>
              </a:rPr>
              <a:t>http://ip:8080/itms</a:t>
            </a:r>
            <a:endParaRPr lang="en-US" altLang="zh-CN" sz="2000" dirty="0" smtClean="0"/>
          </a:p>
          <a:p>
            <a:r>
              <a:rPr lang="zh-CN" altLang="en-US" sz="2000" dirty="0"/>
              <a:t>网</a:t>
            </a:r>
            <a:r>
              <a:rPr lang="zh-CN" altLang="en-US" sz="2000" dirty="0" smtClean="0"/>
              <a:t>管管理员用户名：</a:t>
            </a:r>
            <a:r>
              <a:rPr lang="en-US" altLang="zh-CN" sz="2000" dirty="0" smtClean="0"/>
              <a:t>admin</a:t>
            </a:r>
            <a:r>
              <a:rPr lang="zh-CN" altLang="en-US" sz="2000" dirty="0"/>
              <a:t> </a:t>
            </a:r>
            <a:r>
              <a:rPr lang="zh-CN" altLang="en-US" sz="2000" dirty="0" smtClean="0"/>
              <a:t> 密码</a:t>
            </a:r>
            <a:r>
              <a:rPr lang="en-US" altLang="zh-CN" sz="2000" dirty="0" smtClean="0"/>
              <a:t>123</a:t>
            </a:r>
            <a:endParaRPr lang="en-US" altLang="zh-CN" sz="2000" dirty="0" smtClean="0"/>
          </a:p>
          <a:p>
            <a:r>
              <a:rPr lang="zh-CN" altLang="en-US" sz="2000" dirty="0" smtClean="0"/>
              <a:t>登陆进到首页</a:t>
            </a:r>
            <a:endParaRPr lang="zh-CN" altLang="en-US" sz="2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855" y="2174875"/>
            <a:ext cx="8511540" cy="4003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性能数据管理</a:t>
            </a:r>
            <a:r>
              <a:rPr lang="en-US" altLang="zh-CN" dirty="0"/>
              <a:t>—</a:t>
            </a:r>
            <a:r>
              <a:rPr lang="zh-CN" altLang="en-US" dirty="0"/>
              <a:t>性能报表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激活配置好的模板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380" y="1844675"/>
            <a:ext cx="11426825" cy="4055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性能数据管理</a:t>
            </a:r>
            <a:r>
              <a:rPr lang="en-US" altLang="zh-CN" dirty="0"/>
              <a:t>—</a:t>
            </a:r>
            <a:r>
              <a:rPr lang="zh-CN" altLang="en-US" dirty="0"/>
              <a:t>性能报表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激活后的模版，生成报表任务，显示到性能报表任务界面</a:t>
            </a:r>
            <a:endParaRPr lang="en-US" altLang="zh-CN" sz="2400" dirty="0" smtClean="0"/>
          </a:p>
          <a:p>
            <a:r>
              <a:rPr lang="zh-CN" altLang="en-US" sz="2400" dirty="0" smtClean="0"/>
              <a:t>可查看任务状态，下次生成报表的时间，任务周期</a:t>
            </a:r>
            <a:endParaRPr lang="en-US" altLang="zh-CN" sz="2400" dirty="0" smtClean="0"/>
          </a:p>
          <a:p>
            <a:r>
              <a:rPr lang="zh-CN" altLang="en-US" sz="2400" dirty="0" smtClean="0"/>
              <a:t>任务可挂起，可激活，到达首次报表时间后点击查看可以查看生成的报表</a:t>
            </a:r>
            <a:endParaRPr lang="en-US" altLang="zh-CN" sz="2400" dirty="0" smtClean="0"/>
          </a:p>
          <a:p>
            <a:pPr marL="0" indent="0">
              <a:buNone/>
            </a:pP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325" y="2780665"/>
            <a:ext cx="9862185" cy="3241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性能数据管理</a:t>
            </a:r>
            <a:r>
              <a:rPr lang="en-US" altLang="zh-CN" dirty="0"/>
              <a:t>—</a:t>
            </a:r>
            <a:r>
              <a:rPr lang="zh-CN" altLang="en-US" dirty="0"/>
              <a:t>性能报表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查看报表</a:t>
            </a:r>
            <a:endParaRPr lang="en-US" altLang="zh-CN" sz="2400" dirty="0" smtClean="0"/>
          </a:p>
          <a:p>
            <a:r>
              <a:rPr lang="zh-CN" altLang="en-US" sz="2400" dirty="0" smtClean="0"/>
              <a:t>报表可以按设备、时间粒度、时间区间进行筛选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 smtClean="0"/>
              <a:t>输入筛选条件，点击查询，把报表呈现到界面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7080" y="2493010"/>
            <a:ext cx="7894955" cy="3862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性能数据管理</a:t>
            </a:r>
            <a:r>
              <a:rPr lang="en-US" altLang="zh-CN" dirty="0"/>
              <a:t>—</a:t>
            </a:r>
            <a:r>
              <a:rPr lang="zh-CN" altLang="en-US" dirty="0"/>
              <a:t>性能报表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报表中的详细数据可以导出为</a:t>
            </a:r>
            <a:r>
              <a:rPr lang="en-US" altLang="zh-CN" sz="2400" dirty="0" smtClean="0"/>
              <a:t>excel</a:t>
            </a:r>
            <a:r>
              <a:rPr lang="zh-CN" altLang="en-US" sz="2400" dirty="0" smtClean="0"/>
              <a:t>，线性统计图和柱状统计可以导出为图片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325" y="1811655"/>
            <a:ext cx="10066020" cy="431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性能数据管理</a:t>
            </a:r>
            <a:r>
              <a:rPr lang="en-US" altLang="zh-CN" dirty="0"/>
              <a:t>—</a:t>
            </a:r>
            <a:r>
              <a:rPr lang="zh-CN" altLang="en-US" dirty="0"/>
              <a:t>性能报表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9600" y="1350010"/>
            <a:ext cx="10972800" cy="4478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告警管理</a:t>
            </a:r>
            <a:r>
              <a:rPr lang="en-US" altLang="zh-CN" dirty="0"/>
              <a:t>—</a:t>
            </a:r>
            <a:r>
              <a:rPr lang="zh-CN" altLang="en-US" dirty="0"/>
              <a:t>离线告警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产生的离线告警</a:t>
            </a:r>
            <a:endParaRPr lang="en-US" altLang="zh-CN" sz="2400" dirty="0" smtClean="0"/>
          </a:p>
          <a:p>
            <a:r>
              <a:rPr lang="zh-CN" altLang="en-US" sz="2400" dirty="0"/>
              <a:t>网</a:t>
            </a:r>
            <a:r>
              <a:rPr lang="zh-CN" altLang="en-US" sz="2400" dirty="0" smtClean="0"/>
              <a:t>管在每次基站上报消息后，会立即下发一个基站心跳周期的查询，将这个周期乘以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，如果基站心跳周期是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分钟，网管如果在</a:t>
            </a:r>
            <a:r>
              <a:rPr lang="en-US" altLang="zh-CN" sz="2400" dirty="0" smtClean="0"/>
              <a:t>6</a:t>
            </a:r>
            <a:r>
              <a:rPr lang="zh-CN" altLang="en-US" sz="2400" dirty="0" smtClean="0"/>
              <a:t>分钟内没有收到基站消息，就判定基站离线</a:t>
            </a:r>
            <a:endParaRPr lang="en-US" altLang="zh-CN" sz="2400" dirty="0" smtClean="0"/>
          </a:p>
          <a:p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425" y="2708910"/>
            <a:ext cx="10783570" cy="3695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告警管理</a:t>
            </a:r>
            <a:r>
              <a:rPr lang="en-US" altLang="zh-CN" dirty="0" smtClean="0"/>
              <a:t>—</a:t>
            </a:r>
            <a:r>
              <a:rPr lang="zh-CN" altLang="en-US" dirty="0" smtClean="0"/>
              <a:t>下发心跳使能和心跳周期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实际使用中，我们可以创建心跳模版，通过策略任务（</a:t>
            </a:r>
            <a:r>
              <a:rPr lang="en-US" altLang="zh-CN" sz="2400" dirty="0" smtClean="0"/>
              <a:t>0 Bootstrap</a:t>
            </a:r>
            <a:r>
              <a:rPr lang="zh-CN" altLang="en-US" sz="2400" dirty="0" smtClean="0"/>
              <a:t>策略），在基站首次连接网管时，给基站下发心跳使能和周期</a:t>
            </a:r>
            <a:endParaRPr lang="en-US" altLang="zh-CN" sz="2400" dirty="0" smtClean="0"/>
          </a:p>
          <a:p>
            <a:r>
              <a:rPr lang="en-US" altLang="zh-CN" sz="2400" dirty="0" smtClean="0"/>
              <a:t>1</a:t>
            </a:r>
            <a:r>
              <a:rPr lang="zh-CN" altLang="en-US" sz="2400" dirty="0" smtClean="0"/>
              <a:t>，创建心跳模版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1720" y="1844675"/>
            <a:ext cx="5812790" cy="4492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告警管理</a:t>
            </a:r>
            <a:r>
              <a:rPr lang="en-US" altLang="zh-CN" dirty="0"/>
              <a:t>—</a:t>
            </a:r>
            <a:r>
              <a:rPr lang="zh-CN" altLang="en-US" dirty="0"/>
              <a:t>下发心跳使能和心跳周期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，添加策略任务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425" y="1917065"/>
            <a:ext cx="10835005" cy="4030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告警管理</a:t>
            </a:r>
            <a:r>
              <a:rPr lang="en-US" altLang="zh-CN" dirty="0"/>
              <a:t>—</a:t>
            </a:r>
            <a:r>
              <a:rPr lang="zh-CN" altLang="en-US" dirty="0"/>
              <a:t>下发心跳使能和心跳周期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，添加策略任务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525" y="2458085"/>
            <a:ext cx="10711815" cy="3529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告警管理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当前告警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基站发生故障后，会实时上报消息给网管，即上报告警，</a:t>
            </a:r>
            <a:endParaRPr lang="en-US" altLang="zh-CN" sz="2400" dirty="0" smtClean="0"/>
          </a:p>
          <a:p>
            <a:r>
              <a:rPr lang="zh-CN" altLang="en-US" sz="2400" dirty="0"/>
              <a:t>网</a:t>
            </a:r>
            <a:r>
              <a:rPr lang="zh-CN" altLang="en-US" sz="2400" dirty="0" smtClean="0"/>
              <a:t>管将其显示到当前告警页</a:t>
            </a:r>
            <a:endParaRPr lang="zh-CN" altLang="en-US" sz="2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670" y="1988820"/>
            <a:ext cx="10895330" cy="42157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环境准备</a:t>
            </a:r>
            <a:r>
              <a:rPr lang="en-US" altLang="zh-CN" dirty="0" smtClean="0"/>
              <a:t>—</a:t>
            </a:r>
            <a:r>
              <a:rPr lang="zh-CN" altLang="en-US" dirty="0" smtClean="0"/>
              <a:t>首次启动网管后的必要设置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9600" y="1084580"/>
            <a:ext cx="10972800" cy="500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7368" y="349487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告警管理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历史告警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000" dirty="0" smtClean="0"/>
              <a:t>当前告警中显示的告警， 有</a:t>
            </a:r>
            <a:r>
              <a:rPr lang="en-US" altLang="zh-CN" sz="2000" dirty="0" smtClean="0"/>
              <a:t>3</a:t>
            </a:r>
            <a:r>
              <a:rPr lang="zh-CN" altLang="en-US" sz="2000" dirty="0" smtClean="0"/>
              <a:t>种方式进入历史告警</a:t>
            </a:r>
            <a:endParaRPr lang="en-US" altLang="zh-CN" sz="2000" dirty="0" smtClean="0"/>
          </a:p>
          <a:p>
            <a:r>
              <a:rPr lang="en-US" altLang="zh-CN" sz="2000" dirty="0" smtClean="0"/>
              <a:t>1</a:t>
            </a:r>
            <a:r>
              <a:rPr lang="zh-CN" altLang="en-US" sz="2000" dirty="0" smtClean="0"/>
              <a:t>，手动删除：适用于设备已经确认不会再上线</a:t>
            </a:r>
            <a:endParaRPr lang="en-US" altLang="zh-CN" sz="2000" dirty="0" smtClean="0"/>
          </a:p>
          <a:p>
            <a:r>
              <a:rPr lang="en-US" altLang="zh-CN" sz="2000" dirty="0" smtClean="0"/>
              <a:t>2</a:t>
            </a:r>
            <a:r>
              <a:rPr lang="zh-CN" altLang="en-US" sz="2000" dirty="0" smtClean="0"/>
              <a:t>，基站上报的清除告警</a:t>
            </a:r>
            <a:endParaRPr lang="en-US" altLang="zh-CN" sz="2000" dirty="0" smtClean="0"/>
          </a:p>
          <a:p>
            <a:r>
              <a:rPr lang="en-US" altLang="zh-CN" sz="2000" dirty="0" smtClean="0"/>
              <a:t>3</a:t>
            </a:r>
            <a:r>
              <a:rPr lang="zh-CN" altLang="en-US" sz="2000" dirty="0" smtClean="0"/>
              <a:t>，网管对基站做告警同步，基站已无当前告警</a:t>
            </a:r>
            <a:endParaRPr lang="zh-CN" altLang="en-US" sz="2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7080" y="2925445"/>
            <a:ext cx="7249160" cy="3272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告警管理</a:t>
            </a:r>
            <a:r>
              <a:rPr lang="en-US" altLang="zh-CN" dirty="0"/>
              <a:t>—</a:t>
            </a:r>
            <a:r>
              <a:rPr lang="zh-CN" altLang="en-US" dirty="0"/>
              <a:t>告警同步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进入设备选择界面，选择要进行告警同步的设备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425" y="1641475"/>
            <a:ext cx="10659745" cy="4485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告警管理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告警确认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在当前告警和历史告警界面，都有告警确认和取消确认按钮，点击确认时，可以输入确认备注，拿当前告警举例</a:t>
            </a:r>
            <a:endParaRPr lang="en-US" altLang="zh-CN" sz="2400" dirty="0" smtClean="0"/>
          </a:p>
          <a:p>
            <a:r>
              <a:rPr lang="zh-CN" altLang="en-US" sz="2400" dirty="0" smtClean="0"/>
              <a:t>选中一条告警，点击告警确认，弹出确认信息输入框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9470" y="2277110"/>
            <a:ext cx="9173845" cy="3903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告警管理</a:t>
            </a:r>
            <a:r>
              <a:rPr lang="en-US" altLang="zh-CN" dirty="0"/>
              <a:t>—</a:t>
            </a:r>
            <a:r>
              <a:rPr lang="zh-CN" altLang="en-US" dirty="0"/>
              <a:t>告警确认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/>
              <a:t>已</a:t>
            </a:r>
            <a:r>
              <a:rPr lang="zh-CN" altLang="en-US" sz="2400" dirty="0" smtClean="0"/>
              <a:t>确认告警可以取消确认，取消确认时可以输入</a:t>
            </a:r>
            <a:endParaRPr lang="en-US" altLang="zh-CN" sz="2400" dirty="0" smtClean="0"/>
          </a:p>
          <a:p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890" y="1988820"/>
            <a:ext cx="11420475" cy="3750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设备</a:t>
            </a:r>
            <a:r>
              <a:rPr lang="zh-CN" altLang="en-US" dirty="0" smtClean="0"/>
              <a:t>维护</a:t>
            </a:r>
            <a:r>
              <a:rPr lang="en-US" altLang="zh-CN" dirty="0" smtClean="0"/>
              <a:t>—</a:t>
            </a:r>
            <a:r>
              <a:rPr lang="zh-CN" altLang="en-US" dirty="0" smtClean="0"/>
              <a:t>重启设备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点击设备管理 </a:t>
            </a:r>
            <a:r>
              <a:rPr lang="en-US" altLang="zh-CN" sz="2400" dirty="0" smtClean="0"/>
              <a:t>– </a:t>
            </a:r>
            <a:r>
              <a:rPr lang="zh-CN" altLang="en-US" sz="2400" dirty="0" smtClean="0"/>
              <a:t>设备重启 </a:t>
            </a:r>
            <a:r>
              <a:rPr lang="en-US" altLang="zh-CN" sz="2400" dirty="0" smtClean="0"/>
              <a:t>– </a:t>
            </a:r>
            <a:r>
              <a:rPr lang="zh-CN" altLang="en-US" sz="2400" dirty="0" smtClean="0"/>
              <a:t>选择要重启的设备 </a:t>
            </a:r>
            <a:r>
              <a:rPr lang="en-US" altLang="zh-CN" sz="2400" dirty="0" smtClean="0"/>
              <a:t>– </a:t>
            </a:r>
            <a:r>
              <a:rPr lang="zh-CN" altLang="en-US" sz="2400" dirty="0" smtClean="0"/>
              <a:t>点击设备重启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035" y="1701165"/>
            <a:ext cx="10638790" cy="4618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设备维护</a:t>
            </a:r>
            <a:r>
              <a:rPr lang="en-US" altLang="zh-CN" dirty="0"/>
              <a:t>—</a:t>
            </a:r>
            <a:r>
              <a:rPr lang="zh-CN" altLang="en-US" dirty="0"/>
              <a:t>重启设备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查看重启结果：点击设备管理 </a:t>
            </a:r>
            <a:r>
              <a:rPr lang="en-US" altLang="zh-CN" sz="2400" dirty="0" smtClean="0"/>
              <a:t>– </a:t>
            </a:r>
            <a:r>
              <a:rPr lang="zh-CN" altLang="en-US" sz="2400" dirty="0" smtClean="0"/>
              <a:t>设备重启 </a:t>
            </a:r>
            <a:r>
              <a:rPr lang="en-US" altLang="zh-CN" sz="2400" dirty="0" smtClean="0"/>
              <a:t>– </a:t>
            </a:r>
            <a:r>
              <a:rPr lang="zh-CN" altLang="en-US" sz="2400" dirty="0" smtClean="0"/>
              <a:t>重启历史</a:t>
            </a:r>
            <a:endParaRPr lang="en-US" altLang="zh-CN" sz="2400" dirty="0" smtClean="0"/>
          </a:p>
          <a:p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380" y="1557020"/>
            <a:ext cx="10020935" cy="4582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设备维护</a:t>
            </a:r>
            <a:r>
              <a:rPr lang="en-US" altLang="zh-CN" dirty="0" smtClean="0"/>
              <a:t>—</a:t>
            </a:r>
            <a:r>
              <a:rPr lang="zh-CN" altLang="en-US" dirty="0"/>
              <a:t>设备固件升级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1</a:t>
            </a:r>
            <a:r>
              <a:rPr lang="zh-CN" altLang="en-US" sz="2400" dirty="0" smtClean="0"/>
              <a:t>，上传升级文件</a:t>
            </a:r>
            <a:endParaRPr lang="en-US" altLang="zh-CN" sz="2400" dirty="0" smtClean="0"/>
          </a:p>
          <a:p>
            <a:r>
              <a:rPr lang="zh-CN" altLang="en-US" sz="2400" dirty="0" smtClean="0"/>
              <a:t>点击文件上传</a:t>
            </a:r>
            <a:endParaRPr lang="en-US" altLang="zh-CN" sz="2400" dirty="0" smtClean="0"/>
          </a:p>
          <a:p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9240" y="1412875"/>
            <a:ext cx="7491095" cy="4692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设备维护</a:t>
            </a:r>
            <a:r>
              <a:rPr lang="en-US" altLang="zh-CN" dirty="0"/>
              <a:t>—</a:t>
            </a:r>
            <a:r>
              <a:rPr lang="zh-CN" altLang="en-US" dirty="0"/>
              <a:t>设备固件升级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，</a:t>
            </a:r>
            <a:r>
              <a:rPr lang="zh-CN" altLang="en-US" sz="2400" dirty="0" smtClean="0"/>
              <a:t>升级设备</a:t>
            </a:r>
            <a:r>
              <a:rPr lang="en-US" altLang="zh-CN" sz="2400" dirty="0" smtClean="0"/>
              <a:t>—</a:t>
            </a:r>
            <a:r>
              <a:rPr lang="zh-CN" altLang="en-US" sz="2400" dirty="0" smtClean="0"/>
              <a:t>选择升级包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525" y="2060575"/>
            <a:ext cx="11019155" cy="3557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设备维护</a:t>
            </a:r>
            <a:r>
              <a:rPr lang="en-US" altLang="zh-CN" dirty="0"/>
              <a:t>—</a:t>
            </a:r>
            <a:r>
              <a:rPr lang="zh-CN" altLang="en-US" dirty="0"/>
              <a:t>设备固件升级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，升级设备 </a:t>
            </a:r>
            <a:r>
              <a:rPr lang="en-US" altLang="zh-CN" dirty="0" smtClean="0"/>
              <a:t>– </a:t>
            </a:r>
            <a:r>
              <a:rPr lang="zh-CN" altLang="en-US" dirty="0" smtClean="0"/>
              <a:t>选择要升级的基站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935" y="1772920"/>
            <a:ext cx="9514205" cy="4497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设备维护</a:t>
            </a:r>
            <a:r>
              <a:rPr lang="en-US" altLang="zh-CN" dirty="0"/>
              <a:t>—</a:t>
            </a:r>
            <a:r>
              <a:rPr lang="zh-CN" altLang="en-US" dirty="0"/>
              <a:t>设备固件升级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4</a:t>
            </a:r>
            <a:r>
              <a:rPr lang="zh-CN" altLang="en-US" sz="2400" dirty="0" smtClean="0"/>
              <a:t>，查看升级结果</a:t>
            </a:r>
            <a:endParaRPr lang="en-US" altLang="zh-CN" sz="2400" dirty="0" smtClean="0"/>
          </a:p>
          <a:p>
            <a:r>
              <a:rPr lang="zh-CN" altLang="en-US" sz="2400" dirty="0" smtClean="0"/>
              <a:t>点击升级管理 </a:t>
            </a:r>
            <a:r>
              <a:rPr lang="en-US" altLang="zh-CN" sz="2400" dirty="0" smtClean="0"/>
              <a:t>– </a:t>
            </a:r>
            <a:r>
              <a:rPr lang="zh-CN" altLang="en-US" sz="2400" dirty="0" smtClean="0"/>
              <a:t>固件升级 </a:t>
            </a:r>
            <a:r>
              <a:rPr lang="en-US" altLang="zh-CN" sz="2400" dirty="0" smtClean="0"/>
              <a:t>– </a:t>
            </a:r>
            <a:r>
              <a:rPr lang="zh-CN" altLang="en-US" sz="2400" dirty="0" smtClean="0"/>
              <a:t>升级历史，选中刚刚执行的升级任务，点击查看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035" y="2205355"/>
            <a:ext cx="10384790" cy="427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配置管理</a:t>
            </a:r>
            <a:r>
              <a:rPr lang="en-US" altLang="zh-CN" dirty="0" smtClean="0"/>
              <a:t>—</a:t>
            </a:r>
            <a:r>
              <a:rPr lang="zh-CN" altLang="en-US" dirty="0" smtClean="0"/>
              <a:t>添加设备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打开设备管理</a:t>
            </a:r>
            <a:r>
              <a:rPr lang="en-US" altLang="zh-CN" sz="2400" dirty="0" smtClean="0"/>
              <a:t>—</a:t>
            </a:r>
            <a:r>
              <a:rPr lang="zh-CN" altLang="en-US" sz="2400" dirty="0" smtClean="0"/>
              <a:t>设备信息</a:t>
            </a:r>
            <a:r>
              <a:rPr lang="en-US" altLang="zh-CN" sz="2400" dirty="0" smtClean="0"/>
              <a:t>—</a:t>
            </a:r>
            <a:r>
              <a:rPr lang="zh-CN" altLang="en-US" sz="2400" dirty="0" smtClean="0"/>
              <a:t>点击创建新设备</a:t>
            </a:r>
            <a:endParaRPr lang="en-US" altLang="zh-CN" sz="2400" dirty="0" smtClean="0"/>
          </a:p>
          <a:p>
            <a:r>
              <a:rPr lang="zh-CN" altLang="en-US" sz="2400" dirty="0" smtClean="0"/>
              <a:t>输入设备序列号和设备名称即可，其他字段可选，点击保存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2980" y="1917065"/>
            <a:ext cx="8336915" cy="4411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设备维护</a:t>
            </a:r>
            <a:r>
              <a:rPr lang="en-US" altLang="zh-CN" dirty="0"/>
              <a:t>—</a:t>
            </a:r>
            <a:r>
              <a:rPr lang="zh-CN" altLang="en-US" dirty="0" smtClean="0"/>
              <a:t>设备</a:t>
            </a:r>
            <a:r>
              <a:rPr lang="zh-CN" altLang="en-US" dirty="0"/>
              <a:t>恢复出厂设置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点击设备管理 </a:t>
            </a:r>
            <a:r>
              <a:rPr lang="en-US" altLang="zh-CN" sz="2400" dirty="0" smtClean="0"/>
              <a:t>– </a:t>
            </a:r>
            <a:r>
              <a:rPr lang="zh-CN" altLang="en-US" sz="2400" dirty="0" smtClean="0"/>
              <a:t>设备恢复出厂设置 </a:t>
            </a:r>
            <a:r>
              <a:rPr lang="en-US" altLang="zh-CN" sz="2400" dirty="0" smtClean="0"/>
              <a:t>– </a:t>
            </a:r>
            <a:r>
              <a:rPr lang="zh-CN" altLang="en-US" sz="2400" dirty="0" smtClean="0"/>
              <a:t>选中要恢复出厂的设备，点击恢复出厂设置，也可以查看恢复出厂设置历史</a:t>
            </a:r>
            <a:endParaRPr lang="en-US" altLang="zh-CN" sz="2400" dirty="0" smtClean="0"/>
          </a:p>
          <a:p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425" y="1988820"/>
            <a:ext cx="10298430" cy="4248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日志</a:t>
            </a:r>
            <a:r>
              <a:rPr lang="zh-CN" altLang="en-US" dirty="0" smtClean="0"/>
              <a:t>管理</a:t>
            </a:r>
            <a:r>
              <a:rPr lang="en-US" altLang="zh-CN" dirty="0" smtClean="0"/>
              <a:t>--</a:t>
            </a:r>
            <a:r>
              <a:rPr lang="zh-CN" altLang="en-US" dirty="0" smtClean="0"/>
              <a:t>日志上</a:t>
            </a:r>
            <a:r>
              <a:rPr lang="zh-CN" altLang="en-US" dirty="0"/>
              <a:t>传任务定制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1</a:t>
            </a:r>
            <a:r>
              <a:rPr lang="zh-CN" altLang="en-US" sz="2400" dirty="0" smtClean="0"/>
              <a:t>，添加日志上传模版</a:t>
            </a:r>
            <a:endParaRPr lang="en-US" altLang="zh-CN" sz="2400" dirty="0" smtClean="0"/>
          </a:p>
          <a:p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5865" y="1052830"/>
            <a:ext cx="6086475" cy="5186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日志管理</a:t>
            </a:r>
            <a:r>
              <a:rPr lang="en-US" altLang="zh-CN" dirty="0"/>
              <a:t>--</a:t>
            </a:r>
            <a:r>
              <a:rPr lang="zh-CN" altLang="en-US" dirty="0"/>
              <a:t>日志上传任务定制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，添加新任务，把日志上传模版下发到基站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525" y="1844675"/>
            <a:ext cx="11449685" cy="4532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日志管理</a:t>
            </a:r>
            <a:r>
              <a:rPr lang="en-US" altLang="zh-CN" dirty="0"/>
              <a:t>--</a:t>
            </a:r>
            <a:r>
              <a:rPr lang="zh-CN" altLang="en-US" dirty="0" smtClean="0"/>
              <a:t>日志文件</a:t>
            </a:r>
            <a:r>
              <a:rPr lang="zh-CN" altLang="en-US" dirty="0"/>
              <a:t>获取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日志管理 </a:t>
            </a:r>
            <a:r>
              <a:rPr lang="en-US" altLang="zh-CN" sz="2400" dirty="0" smtClean="0"/>
              <a:t>– </a:t>
            </a:r>
            <a:r>
              <a:rPr lang="zh-CN" altLang="en-US" sz="2400" dirty="0" smtClean="0"/>
              <a:t>日志文件查询界面可以获取基站周期上传的日志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5190" y="1495425"/>
            <a:ext cx="10697210" cy="4774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MR</a:t>
            </a:r>
            <a:r>
              <a:rPr lang="zh-CN" altLang="en-US" dirty="0"/>
              <a:t>无线</a:t>
            </a:r>
            <a:r>
              <a:rPr lang="zh-CN" altLang="en-US" dirty="0" smtClean="0"/>
              <a:t>测量</a:t>
            </a:r>
            <a:r>
              <a:rPr lang="en-US" altLang="zh-CN" dirty="0"/>
              <a:t>--MR</a:t>
            </a:r>
            <a:r>
              <a:rPr lang="zh-CN" altLang="en-US" dirty="0"/>
              <a:t>测量任务定制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MR</a:t>
            </a:r>
            <a:r>
              <a:rPr lang="zh-CN" altLang="en-US" sz="2400" dirty="0" smtClean="0"/>
              <a:t>参数的下发， 跟性能参数下发相同，首先配置</a:t>
            </a:r>
            <a:r>
              <a:rPr lang="en-US" altLang="zh-CN" sz="2400" dirty="0" smtClean="0"/>
              <a:t>MR</a:t>
            </a:r>
            <a:r>
              <a:rPr lang="zh-CN" altLang="en-US" sz="2400" dirty="0" smtClean="0"/>
              <a:t>参数模版，再通过任务把模版里的参数下发给基站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9420" y="1557020"/>
            <a:ext cx="4766945" cy="4682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MR</a:t>
            </a:r>
            <a:r>
              <a:rPr lang="zh-CN" altLang="en-US" dirty="0"/>
              <a:t>无线测量</a:t>
            </a:r>
            <a:r>
              <a:rPr lang="en-US" altLang="zh-CN" dirty="0"/>
              <a:t>--MR</a:t>
            </a:r>
            <a:r>
              <a:rPr lang="zh-CN" altLang="en-US" dirty="0"/>
              <a:t>测量任务定制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9600" y="1351280"/>
            <a:ext cx="10972800" cy="4476115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MR</a:t>
            </a:r>
            <a:r>
              <a:rPr lang="zh-CN" altLang="en-US" dirty="0"/>
              <a:t>无线测量</a:t>
            </a:r>
            <a:r>
              <a:rPr lang="en-US" altLang="zh-CN" dirty="0"/>
              <a:t>--MR</a:t>
            </a:r>
            <a:r>
              <a:rPr lang="zh-CN" altLang="en-US" dirty="0"/>
              <a:t>测量任务定制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/>
              <a:t>基</a:t>
            </a:r>
            <a:r>
              <a:rPr lang="zh-CN" altLang="en-US" sz="2400" dirty="0" smtClean="0"/>
              <a:t>站的</a:t>
            </a:r>
            <a:r>
              <a:rPr lang="en-US" altLang="zh-CN" sz="2400" dirty="0" err="1" smtClean="0"/>
              <a:t>mr</a:t>
            </a:r>
            <a:r>
              <a:rPr lang="zh-CN" altLang="en-US" sz="2400" dirty="0" smtClean="0"/>
              <a:t>参数发生修改后，在下一个整点开始采集，采集一个周期后上报第一组</a:t>
            </a:r>
            <a:r>
              <a:rPr lang="en-US" altLang="zh-CN" sz="2400" dirty="0" err="1" smtClean="0"/>
              <a:t>mr</a:t>
            </a:r>
            <a:r>
              <a:rPr lang="zh-CN" altLang="en-US" sz="2400" dirty="0" smtClean="0"/>
              <a:t>文件</a:t>
            </a:r>
            <a:endParaRPr lang="en-US" altLang="zh-CN" sz="2400" dirty="0" smtClean="0"/>
          </a:p>
          <a:p>
            <a:r>
              <a:rPr lang="zh-CN" altLang="en-US" sz="2400" dirty="0" smtClean="0"/>
              <a:t>基站成功上报</a:t>
            </a:r>
            <a:r>
              <a:rPr lang="en-US" altLang="zh-CN" sz="2400" dirty="0" err="1" smtClean="0"/>
              <a:t>mr</a:t>
            </a:r>
            <a:r>
              <a:rPr lang="zh-CN" altLang="en-US" sz="2400" dirty="0" smtClean="0"/>
              <a:t>的条件有</a:t>
            </a:r>
            <a:r>
              <a:rPr lang="en-US" altLang="zh-CN" sz="2400" dirty="0"/>
              <a:t>2</a:t>
            </a:r>
            <a:endParaRPr lang="en-US" altLang="zh-CN" sz="2400" dirty="0" smtClean="0"/>
          </a:p>
          <a:p>
            <a:r>
              <a:rPr lang="en-US" altLang="zh-CN" sz="2400" dirty="0" smtClean="0"/>
              <a:t>1</a:t>
            </a:r>
            <a:r>
              <a:rPr lang="zh-CN" altLang="en-US" sz="2400" dirty="0" smtClean="0"/>
              <a:t>，基站小区状态在</a:t>
            </a:r>
            <a:r>
              <a:rPr lang="en-US" altLang="zh-CN" sz="2400" dirty="0" err="1" smtClean="0"/>
              <a:t>mr</a:t>
            </a:r>
            <a:r>
              <a:rPr lang="zh-CN" altLang="en-US" sz="2400" dirty="0" smtClean="0"/>
              <a:t>采集过程全程保持开启</a:t>
            </a:r>
            <a:endParaRPr lang="en-US" altLang="zh-CN" sz="2400" dirty="0" smtClean="0"/>
          </a:p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，</a:t>
            </a:r>
            <a:r>
              <a:rPr lang="en-US" altLang="zh-CN" sz="2400" dirty="0" err="1" smtClean="0"/>
              <a:t>mr</a:t>
            </a:r>
            <a:r>
              <a:rPr lang="zh-CN" altLang="en-US" sz="2400" dirty="0" smtClean="0"/>
              <a:t>参数不能在采集过程发生修改，否则当前周期失败，到下一个整点才会再次采集</a:t>
            </a:r>
            <a:endParaRPr lang="en-US" altLang="zh-CN" sz="2400" dirty="0" smtClean="0"/>
          </a:p>
          <a:p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MR</a:t>
            </a:r>
            <a:r>
              <a:rPr lang="zh-CN" altLang="en-US" dirty="0"/>
              <a:t>无线</a:t>
            </a:r>
            <a:r>
              <a:rPr lang="zh-CN" altLang="en-US" dirty="0" smtClean="0"/>
              <a:t>测量</a:t>
            </a:r>
            <a:r>
              <a:rPr lang="en-US" altLang="zh-CN" dirty="0" smtClean="0"/>
              <a:t>—MR</a:t>
            </a:r>
            <a:r>
              <a:rPr lang="zh-CN" altLang="en-US" dirty="0" smtClean="0"/>
              <a:t>文件获取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性能管理 </a:t>
            </a:r>
            <a:r>
              <a:rPr lang="en-US" altLang="zh-CN" sz="2400" dirty="0" smtClean="0"/>
              <a:t>– MR</a:t>
            </a:r>
            <a:r>
              <a:rPr lang="zh-CN" altLang="en-US" sz="2400" dirty="0" smtClean="0"/>
              <a:t>数据文件界面，可以获取基站上报的</a:t>
            </a:r>
            <a:r>
              <a:rPr lang="en-US" altLang="zh-CN" sz="2400" dirty="0" smtClean="0"/>
              <a:t>MR</a:t>
            </a:r>
            <a:r>
              <a:rPr lang="zh-CN" altLang="en-US" sz="2400" dirty="0" smtClean="0"/>
              <a:t>文件</a:t>
            </a:r>
            <a:endParaRPr lang="en-US" altLang="zh-CN" sz="2400" dirty="0" smtClean="0"/>
          </a:p>
          <a:p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180" y="1772920"/>
            <a:ext cx="11508740" cy="4297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07568" y="1268763"/>
            <a:ext cx="6984776" cy="1470025"/>
          </a:xfrm>
        </p:spPr>
        <p:txBody>
          <a:bodyPr>
            <a:noAutofit/>
          </a:bodyPr>
          <a:lstStyle/>
          <a:p>
            <a:pPr algn="ctr"/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副标题 2"/>
          <p:cNvSpPr txBox="1"/>
          <p:nvPr/>
        </p:nvSpPr>
        <p:spPr>
          <a:xfrm>
            <a:off x="8453455" y="5661248"/>
            <a:ext cx="1857388" cy="482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2025-03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配置管理</a:t>
            </a:r>
            <a:r>
              <a:rPr lang="en-US" altLang="zh-CN" dirty="0"/>
              <a:t>—</a:t>
            </a:r>
            <a:r>
              <a:rPr lang="zh-CN" altLang="en-US" dirty="0"/>
              <a:t>添加设备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保存后，设备显示到列表里，但在线状态为离线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9470" y="1917065"/>
            <a:ext cx="9848850" cy="41548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配置管理</a:t>
            </a:r>
            <a:r>
              <a:rPr lang="en-US" altLang="zh-CN" dirty="0" smtClean="0"/>
              <a:t>—</a:t>
            </a:r>
            <a:r>
              <a:rPr lang="zh-CN" altLang="en-US" dirty="0" smtClean="0"/>
              <a:t>添加设备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网管段已创建新设备后，在基站端配置网管地址和心跳</a:t>
            </a:r>
            <a:endParaRPr lang="en-US" altLang="zh-CN" sz="2400" dirty="0" smtClean="0"/>
          </a:p>
          <a:p>
            <a:r>
              <a:rPr lang="zh-CN" altLang="en-US" sz="2400" dirty="0" smtClean="0"/>
              <a:t>由于网管根据心跳周期和收到的心跳间隔判断基站是否离线，所以心跳一定要使能，周期建议</a:t>
            </a:r>
            <a:r>
              <a:rPr lang="en-US" altLang="zh-CN" sz="2400" dirty="0" smtClean="0"/>
              <a:t>180s</a:t>
            </a:r>
            <a:endParaRPr lang="en-US" altLang="zh-CN" sz="2400" dirty="0" smtClean="0"/>
          </a:p>
          <a:p>
            <a:r>
              <a:rPr lang="en-US" altLang="zh-CN" sz="2400" dirty="0" smtClean="0"/>
              <a:t>Hems address:</a:t>
            </a:r>
            <a:endParaRPr lang="en-US" altLang="zh-CN" sz="2400" dirty="0" smtClean="0"/>
          </a:p>
          <a:p>
            <a:r>
              <a:rPr lang="en-US" altLang="zh-CN" sz="2400" dirty="0"/>
              <a:t>http://IP:PORT/itmscpe/inform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12688" y="2698135"/>
            <a:ext cx="4484952" cy="3428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配置管理</a:t>
            </a:r>
            <a:r>
              <a:rPr lang="en-US" altLang="zh-CN" dirty="0"/>
              <a:t>—</a:t>
            </a:r>
            <a:r>
              <a:rPr lang="zh-CN" altLang="en-US" dirty="0"/>
              <a:t>添加设备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查看设备在线状态是否为</a:t>
            </a:r>
            <a:r>
              <a:rPr lang="en-US" altLang="zh-CN" sz="2400" dirty="0" smtClean="0"/>
              <a:t>true</a:t>
            </a:r>
            <a:r>
              <a:rPr lang="zh-CN" altLang="en-US" sz="2400" dirty="0" smtClean="0"/>
              <a:t>，设备添加完成</a:t>
            </a:r>
            <a:endParaRPr lang="en-US" altLang="zh-CN" sz="2400" dirty="0" smtClean="0"/>
          </a:p>
          <a:p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325" y="1628775"/>
            <a:ext cx="10789285" cy="4436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配置管理</a:t>
            </a:r>
            <a:r>
              <a:rPr lang="en-US" altLang="zh-CN" dirty="0" smtClean="0"/>
              <a:t>—</a:t>
            </a:r>
            <a:r>
              <a:rPr lang="zh-CN" altLang="en-US" dirty="0" smtClean="0"/>
              <a:t>配置参数名称查询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设备列表中，点击某在线设备的参数设置按钮，来获取该设备参数名</a:t>
            </a:r>
            <a:endParaRPr lang="en-US" altLang="zh-CN" sz="2400" dirty="0" smtClean="0"/>
          </a:p>
          <a:p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1225" y="2277110"/>
            <a:ext cx="9135110" cy="3700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half-year meeting(dalian company introduction)</Template>
  <TotalTime>0</TotalTime>
  <Words>2376</Words>
  <Application>WPS 演示</Application>
  <PresentationFormat>宽屏</PresentationFormat>
  <Paragraphs>286</Paragraphs>
  <Slides>58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58</vt:i4>
      </vt:variant>
    </vt:vector>
  </HeadingPairs>
  <TitlesOfParts>
    <vt:vector size="66" baseType="lpstr">
      <vt:lpstr>Arial</vt:lpstr>
      <vt:lpstr>宋体</vt:lpstr>
      <vt:lpstr>Wingdings</vt:lpstr>
      <vt:lpstr>微软雅黑</vt:lpstr>
      <vt:lpstr>Arial Unicode MS</vt:lpstr>
      <vt:lpstr>Calibri</vt:lpstr>
      <vt:lpstr>等线</vt:lpstr>
      <vt:lpstr>Office 主题</vt:lpstr>
      <vt:lpstr>网管功能介绍</vt:lpstr>
      <vt:lpstr>PowerPoint 演示文稿</vt:lpstr>
      <vt:lpstr>环境准备—登陆网管</vt:lpstr>
      <vt:lpstr>环境准备—首次启动网管后的必要设置</vt:lpstr>
      <vt:lpstr>配置管理—添加设备</vt:lpstr>
      <vt:lpstr>配置管理—添加设备</vt:lpstr>
      <vt:lpstr>配置管理—添加设备</vt:lpstr>
      <vt:lpstr>配置管理—添加设备</vt:lpstr>
      <vt:lpstr>配置管理—配置参数名称查询</vt:lpstr>
      <vt:lpstr>配置管理—配置参数名称查询</vt:lpstr>
      <vt:lpstr>配置管理—配置参数值查询</vt:lpstr>
      <vt:lpstr>配置管理—配置参数值查询</vt:lpstr>
      <vt:lpstr>配置管理—配置参数值修改</vt:lpstr>
      <vt:lpstr>配置管理—配置参数值修改</vt:lpstr>
      <vt:lpstr>配置管理—配置参数值修改</vt:lpstr>
      <vt:lpstr>配置管理—配置参数值修改</vt:lpstr>
      <vt:lpstr>配置管理—配置参数值修改</vt:lpstr>
      <vt:lpstr>配置管理—配置参数值修改</vt:lpstr>
      <vt:lpstr>性能数据管理—性能测量任务定制</vt:lpstr>
      <vt:lpstr>性能数据管理—性能测量任务定制</vt:lpstr>
      <vt:lpstr>性能数据管理—性能测量任务定制</vt:lpstr>
      <vt:lpstr>性能数据管理—性能测量任务定制</vt:lpstr>
      <vt:lpstr>性能数据管理—性能测量任务定制</vt:lpstr>
      <vt:lpstr>性能数据管理—性能数据文件定时上传</vt:lpstr>
      <vt:lpstr>性能数据管理—性能统计数据</vt:lpstr>
      <vt:lpstr>性能数据管理—性能统计数据</vt:lpstr>
      <vt:lpstr>性能数据管理—性能统计数据</vt:lpstr>
      <vt:lpstr>性能数据管理—性能报表</vt:lpstr>
      <vt:lpstr>性能数据管理—性能报表</vt:lpstr>
      <vt:lpstr>性能数据管理—性能报表</vt:lpstr>
      <vt:lpstr>性能数据管理—性能报表</vt:lpstr>
      <vt:lpstr>性能数据管理—性能报表</vt:lpstr>
      <vt:lpstr>性能数据管理—性能报表</vt:lpstr>
      <vt:lpstr>性能数据管理—性能报表</vt:lpstr>
      <vt:lpstr>告警管理—离线告警</vt:lpstr>
      <vt:lpstr>告警管理—下发心跳使能和心跳周期</vt:lpstr>
      <vt:lpstr>告警管理—下发心跳使能和心跳周期</vt:lpstr>
      <vt:lpstr>告警管理—下发心跳使能和心跳周期</vt:lpstr>
      <vt:lpstr>告警管理—当前告警</vt:lpstr>
      <vt:lpstr>告警管理—历史告警</vt:lpstr>
      <vt:lpstr>告警管理—告警同步</vt:lpstr>
      <vt:lpstr>告警管理—告警确认</vt:lpstr>
      <vt:lpstr>告警管理—告警确认</vt:lpstr>
      <vt:lpstr>设备维护—重启设备</vt:lpstr>
      <vt:lpstr>设备维护—重启设备</vt:lpstr>
      <vt:lpstr>设备维护—设备固件升级</vt:lpstr>
      <vt:lpstr>设备维护—设备固件升级</vt:lpstr>
      <vt:lpstr>设备维护—设备固件升级</vt:lpstr>
      <vt:lpstr>设备维护—设备固件升级</vt:lpstr>
      <vt:lpstr>设备维护—设备恢复出厂设置</vt:lpstr>
      <vt:lpstr>日志管理--日志上传任务定制</vt:lpstr>
      <vt:lpstr>日志管理--日志上传任务定制</vt:lpstr>
      <vt:lpstr>日志管理--日志文件获取</vt:lpstr>
      <vt:lpstr>MR无线测量--MR测量任务定制</vt:lpstr>
      <vt:lpstr>MR无线测量--MR测量任务定制</vt:lpstr>
      <vt:lpstr>MR无线测量--MR测量任务定制</vt:lpstr>
      <vt:lpstr>MR无线测量—MR文件获取</vt:lpstr>
      <vt:lpstr>谢谢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网管软件介绍</dc:title>
  <dc:creator>车丹</dc:creator>
  <cp:lastModifiedBy>李锦忠</cp:lastModifiedBy>
  <cp:revision>1999</cp:revision>
  <dcterms:created xsi:type="dcterms:W3CDTF">2016-10-07T08:05:00Z</dcterms:created>
  <dcterms:modified xsi:type="dcterms:W3CDTF">2025-03-27T12:13:53Z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96A2D20844014D6889A9F110D6A615DD_13</vt:lpwstr>
  </property>
  <property fmtid="{D5CDD505-2E9C-101B-9397-08002B2CF9AE}" pid="3" name="KSOProductBuildVer">
    <vt:lpwstr>2052-12.1.0.20305</vt:lpwstr>
  </property>
</Properties>
</file>